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83E857-90D0-4D67-B6BA-FF35801A35EA}" type="datetimeFigureOut">
              <a:rPr lang="zh-CN" altLang="en-US" smtClean="0"/>
              <a:pPr/>
              <a:t>2017/5/4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DD347-5676-441F-9023-51DAFABBC27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559946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DD347-5676-441F-9023-51DAFABBC278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87128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2017/5/4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2017/5/4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2017/5/4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2017/5/4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2017/5/4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2017/5/4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2017/5/4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54"/>
            <a:ext cx="9144000" cy="681529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06414"/>
            <a:ext cx="4283967" cy="529093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7" y="1124744"/>
            <a:ext cx="4851995" cy="5283324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733613" y="188640"/>
            <a:ext cx="57246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迷你简蝶语" pitchFamily="2" charset="-122"/>
                <a:ea typeface="迷你简蝶语" pitchFamily="2" charset="-122"/>
              </a:rPr>
              <a:t>5.31—</a:t>
            </a:r>
            <a:r>
              <a:rPr lang="zh-CN" alt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迷你简蝶语" pitchFamily="2" charset="-122"/>
                <a:ea typeface="迷你简蝶语" pitchFamily="2" charset="-122"/>
              </a:rPr>
              <a:t>世界无烟日</a:t>
            </a:r>
            <a:endParaRPr lang="zh-CN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迷你简蝶语" pitchFamily="2" charset="-122"/>
              <a:ea typeface="迷你简蝶语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32040" y="3271628"/>
            <a:ext cx="374441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dirty="0" smtClean="0">
                <a:latin typeface="迷你简行楷" pitchFamily="65" charset="-122"/>
                <a:ea typeface="迷你简行楷" pitchFamily="65" charset="-122"/>
              </a:rPr>
              <a:t>1.</a:t>
            </a:r>
            <a:r>
              <a:rPr lang="zh-CN" altLang="zh-CN" dirty="0" smtClean="0">
                <a:latin typeface="迷你简行楷" pitchFamily="65" charset="-122"/>
                <a:ea typeface="迷你简行楷" pitchFamily="65" charset="-122"/>
              </a:rPr>
              <a:t>吸烟</a:t>
            </a:r>
            <a:r>
              <a:rPr lang="zh-CN" altLang="zh-CN" dirty="0">
                <a:latin typeface="迷你简行楷" pitchFamily="65" charset="-122"/>
                <a:ea typeface="迷你简行楷" pitchFamily="65" charset="-122"/>
              </a:rPr>
              <a:t>对发育成长中的青少年的健康危害很大，对骨骼发育、神经系统、呼吸系统及生殖系统均有一定程度的影响</a:t>
            </a:r>
            <a:r>
              <a:rPr lang="zh-CN" altLang="zh-CN" dirty="0" smtClean="0">
                <a:latin typeface="迷你简行楷" pitchFamily="65" charset="-122"/>
                <a:ea typeface="迷你简行楷" pitchFamily="65" charset="-122"/>
              </a:rPr>
              <a:t>。</a:t>
            </a:r>
            <a:endParaRPr lang="en-US" altLang="zh-CN" dirty="0" smtClean="0">
              <a:latin typeface="迷你简行楷" pitchFamily="65" charset="-122"/>
              <a:ea typeface="迷你简行楷" pitchFamily="65" charset="-122"/>
            </a:endParaRPr>
          </a:p>
          <a:p>
            <a:pPr lvl="0"/>
            <a:r>
              <a:rPr lang="en-US" altLang="zh-CN" dirty="0" smtClean="0">
                <a:latin typeface="迷你简行楷" pitchFamily="65" charset="-122"/>
                <a:ea typeface="迷你简行楷" pitchFamily="65" charset="-122"/>
              </a:rPr>
              <a:t>2.</a:t>
            </a:r>
            <a:r>
              <a:rPr lang="zh-CN" altLang="zh-CN" dirty="0" smtClean="0">
                <a:latin typeface="迷你简行楷" pitchFamily="65" charset="-122"/>
                <a:ea typeface="迷你简行楷" pitchFamily="65" charset="-122"/>
              </a:rPr>
              <a:t>烟草</a:t>
            </a:r>
            <a:r>
              <a:rPr lang="zh-CN" altLang="zh-CN" dirty="0">
                <a:latin typeface="迷你简行楷" pitchFamily="65" charset="-122"/>
                <a:ea typeface="迷你简行楷" pitchFamily="65" charset="-122"/>
              </a:rPr>
              <a:t>中含有的大量尼古丁对脑神经也有毒害，它会使学生记忆力减退、精神不振、学习成绩</a:t>
            </a:r>
            <a:r>
              <a:rPr lang="zh-CN" altLang="zh-CN" dirty="0" smtClean="0">
                <a:latin typeface="迷你简行楷" pitchFamily="65" charset="-122"/>
                <a:ea typeface="迷你简行楷" pitchFamily="65" charset="-122"/>
              </a:rPr>
              <a:t>下降。</a:t>
            </a:r>
            <a:endParaRPr lang="zh-CN" altLang="zh-CN" dirty="0">
              <a:latin typeface="迷你简行楷" pitchFamily="65" charset="-122"/>
              <a:ea typeface="迷你简行楷" pitchFamily="65" charset="-122"/>
            </a:endParaRPr>
          </a:p>
          <a:p>
            <a:pPr lvl="0"/>
            <a:r>
              <a:rPr lang="en-US" altLang="zh-CN" dirty="0" smtClean="0">
                <a:latin typeface="迷你简行楷" pitchFamily="65" charset="-122"/>
                <a:ea typeface="迷你简行楷" pitchFamily="65" charset="-122"/>
              </a:rPr>
              <a:t>3.</a:t>
            </a:r>
            <a:r>
              <a:rPr lang="zh-CN" altLang="zh-CN" dirty="0" smtClean="0">
                <a:latin typeface="迷你简行楷" pitchFamily="65" charset="-122"/>
                <a:ea typeface="迷你简行楷" pitchFamily="65" charset="-122"/>
              </a:rPr>
              <a:t>吸烟</a:t>
            </a:r>
            <a:r>
              <a:rPr lang="zh-CN" altLang="zh-CN" dirty="0">
                <a:latin typeface="迷你简行楷" pitchFamily="65" charset="-122"/>
                <a:ea typeface="迷你简行楷" pitchFamily="65" charset="-122"/>
              </a:rPr>
              <a:t>损害大脑，使智力受到</a:t>
            </a:r>
            <a:r>
              <a:rPr lang="zh-CN" altLang="zh-CN" dirty="0" smtClean="0">
                <a:latin typeface="迷你简行楷" pitchFamily="65" charset="-122"/>
                <a:ea typeface="迷你简行楷" pitchFamily="65" charset="-122"/>
              </a:rPr>
              <a:t>影响</a:t>
            </a:r>
            <a:r>
              <a:rPr lang="zh-CN" altLang="en-US" dirty="0" smtClean="0">
                <a:latin typeface="迷你简行楷" pitchFamily="65" charset="-122"/>
                <a:ea typeface="迷你简行楷" pitchFamily="65" charset="-122"/>
              </a:rPr>
              <a:t>。</a:t>
            </a:r>
            <a:endParaRPr lang="en-US" altLang="zh-CN" dirty="0" smtClean="0">
              <a:latin typeface="迷你简行楷" pitchFamily="65" charset="-122"/>
              <a:ea typeface="迷你简行楷" pitchFamily="65" charset="-122"/>
            </a:endParaRPr>
          </a:p>
          <a:p>
            <a:pPr lvl="0"/>
            <a:r>
              <a:rPr lang="en-US" altLang="zh-CN" dirty="0" smtClean="0">
                <a:latin typeface="迷你简行楷" pitchFamily="65" charset="-122"/>
                <a:ea typeface="迷你简行楷" pitchFamily="65" charset="-122"/>
              </a:rPr>
              <a:t>4</a:t>
            </a:r>
            <a:r>
              <a:rPr lang="zh-CN" altLang="zh-CN" dirty="0">
                <a:latin typeface="迷你简行楷" pitchFamily="65" charset="-122"/>
                <a:ea typeface="迷你简行楷" pitchFamily="65" charset="-122"/>
              </a:rPr>
              <a:t>、吸烟导致的青少年弱视称为“烟草中毒性弱</a:t>
            </a:r>
            <a:r>
              <a:rPr lang="zh-CN" altLang="zh-CN" dirty="0" smtClean="0">
                <a:latin typeface="迷你简行楷" pitchFamily="65" charset="-122"/>
                <a:ea typeface="迷你简行楷" pitchFamily="65" charset="-122"/>
              </a:rPr>
              <a:t>视</a:t>
            </a:r>
            <a:r>
              <a:rPr lang="zh-CN" altLang="en-US" dirty="0" smtClean="0">
                <a:latin typeface="迷你简行楷" pitchFamily="65" charset="-122"/>
                <a:ea typeface="迷你简行楷" pitchFamily="65" charset="-122"/>
              </a:rPr>
              <a:t>”</a:t>
            </a:r>
            <a:r>
              <a:rPr lang="zh-CN" altLang="zh-CN" sz="2000" dirty="0" smtClean="0">
                <a:latin typeface="迷你简行楷" pitchFamily="65" charset="-122"/>
                <a:ea typeface="迷你简行楷" pitchFamily="65" charset="-122"/>
              </a:rPr>
              <a:t>。</a:t>
            </a:r>
            <a:endParaRPr lang="zh-CN" altLang="zh-CN" sz="2000" dirty="0">
              <a:latin typeface="迷你简行楷" pitchFamily="65" charset="-122"/>
              <a:ea typeface="迷你简行楷" pitchFamily="65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292080" y="2686853"/>
            <a:ext cx="28083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迷你简行楷" pitchFamily="65" charset="-122"/>
                <a:ea typeface="迷你简行楷" pitchFamily="65" charset="-122"/>
              </a:rPr>
              <a:t>吸烟的危害</a:t>
            </a:r>
            <a:endParaRPr lang="zh-CN" alt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迷你简行楷" pitchFamily="65" charset="-122"/>
              <a:ea typeface="迷你简行楷" pitchFamily="65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6913" y="2471409"/>
            <a:ext cx="351013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   </a:t>
            </a:r>
            <a:r>
              <a:rPr lang="zh-CN" altLang="zh-CN" dirty="0" smtClean="0">
                <a:latin typeface="迷你简康体" pitchFamily="65" charset="-122"/>
                <a:ea typeface="迷你简康体" pitchFamily="65" charset="-122"/>
              </a:rPr>
              <a:t>为了</a:t>
            </a:r>
            <a:r>
              <a:rPr lang="zh-CN" altLang="zh-CN" dirty="0">
                <a:latin typeface="迷你简康体" pitchFamily="65" charset="-122"/>
                <a:ea typeface="迷你简康体" pitchFamily="65" charset="-122"/>
              </a:rPr>
              <a:t>进一步提高</a:t>
            </a:r>
            <a:r>
              <a:rPr lang="en-US" altLang="zh-CN" dirty="0" err="1">
                <a:latin typeface="迷你简康体" pitchFamily="65" charset="-122"/>
                <a:ea typeface="迷你简康体" pitchFamily="65" charset="-122"/>
              </a:rPr>
              <a:t>首都</a:t>
            </a:r>
            <a:r>
              <a:rPr lang="zh-CN" altLang="zh-CN" dirty="0">
                <a:latin typeface="迷你简康体" pitchFamily="65" charset="-122"/>
                <a:ea typeface="迷你简康体" pitchFamily="65" charset="-122"/>
              </a:rPr>
              <a:t>精神文明建</a:t>
            </a:r>
            <a:r>
              <a:rPr lang="zh-CN" altLang="zh-CN" dirty="0" smtClean="0">
                <a:latin typeface="迷你简康体" pitchFamily="65" charset="-122"/>
                <a:ea typeface="迷你简康体" pitchFamily="65" charset="-122"/>
              </a:rPr>
              <a:t>设《</a:t>
            </a:r>
            <a:r>
              <a:rPr lang="zh-CN" altLang="zh-CN" dirty="0">
                <a:latin typeface="迷你简康体" pitchFamily="65" charset="-122"/>
                <a:ea typeface="迷你简康体" pitchFamily="65" charset="-122"/>
              </a:rPr>
              <a:t>北京市控制吸烟条例》由北京市第十四届人民代表常务委员会第十五次会议于</a:t>
            </a:r>
            <a:r>
              <a:rPr lang="en-US" altLang="zh-CN" dirty="0">
                <a:latin typeface="迷你简康体" pitchFamily="65" charset="-122"/>
                <a:ea typeface="迷你简康体" pitchFamily="65" charset="-122"/>
              </a:rPr>
              <a:t>2014</a:t>
            </a:r>
            <a:r>
              <a:rPr lang="zh-CN" altLang="zh-CN" dirty="0">
                <a:latin typeface="迷你简康体" pitchFamily="65" charset="-122"/>
                <a:ea typeface="迷你简康体" pitchFamily="65" charset="-122"/>
              </a:rPr>
              <a:t>年</a:t>
            </a:r>
            <a:r>
              <a:rPr lang="en-US" altLang="zh-CN" dirty="0">
                <a:latin typeface="迷你简康体" pitchFamily="65" charset="-122"/>
                <a:ea typeface="迷你简康体" pitchFamily="65" charset="-122"/>
              </a:rPr>
              <a:t>11</a:t>
            </a:r>
            <a:r>
              <a:rPr lang="zh-CN" altLang="zh-CN" dirty="0">
                <a:latin typeface="迷你简康体" pitchFamily="65" charset="-122"/>
                <a:ea typeface="迷你简康体" pitchFamily="65" charset="-122"/>
              </a:rPr>
              <a:t>月</a:t>
            </a:r>
            <a:r>
              <a:rPr lang="en-US" altLang="zh-CN" dirty="0">
                <a:latin typeface="迷你简康体" pitchFamily="65" charset="-122"/>
                <a:ea typeface="迷你简康体" pitchFamily="65" charset="-122"/>
              </a:rPr>
              <a:t>28</a:t>
            </a:r>
            <a:r>
              <a:rPr lang="zh-CN" altLang="zh-CN" dirty="0">
                <a:latin typeface="迷你简康体" pitchFamily="65" charset="-122"/>
                <a:ea typeface="迷你简康体" pitchFamily="65" charset="-122"/>
              </a:rPr>
              <a:t>日通</a:t>
            </a:r>
            <a:r>
              <a:rPr lang="zh-CN" altLang="zh-CN" dirty="0" smtClean="0">
                <a:latin typeface="迷你简康体" pitchFamily="65" charset="-122"/>
                <a:ea typeface="迷你简康体" pitchFamily="65" charset="-122"/>
              </a:rPr>
              <a:t>过</a:t>
            </a:r>
            <a:r>
              <a:rPr lang="zh-CN" altLang="en-US" dirty="0" smtClean="0">
                <a:latin typeface="迷你简康体" pitchFamily="65" charset="-122"/>
                <a:ea typeface="迷你简康体" pitchFamily="65" charset="-122"/>
              </a:rPr>
              <a:t>，</a:t>
            </a:r>
            <a:r>
              <a:rPr lang="zh-CN" altLang="zh-CN" dirty="0" smtClean="0">
                <a:latin typeface="迷你简康体" pitchFamily="65" charset="-122"/>
                <a:ea typeface="迷你简康体" pitchFamily="65" charset="-122"/>
              </a:rPr>
              <a:t>于</a:t>
            </a:r>
            <a:r>
              <a:rPr lang="en-US" altLang="zh-CN" dirty="0">
                <a:latin typeface="迷你简康体" pitchFamily="65" charset="-122"/>
                <a:ea typeface="迷你简康体" pitchFamily="65" charset="-122"/>
              </a:rPr>
              <a:t>2015</a:t>
            </a:r>
            <a:r>
              <a:rPr lang="zh-CN" altLang="zh-CN" dirty="0">
                <a:latin typeface="迷你简康体" pitchFamily="65" charset="-122"/>
                <a:ea typeface="迷你简康体" pitchFamily="65" charset="-122"/>
              </a:rPr>
              <a:t>年</a:t>
            </a:r>
            <a:r>
              <a:rPr lang="en-US" altLang="zh-CN" dirty="0">
                <a:latin typeface="迷你简康体" pitchFamily="65" charset="-122"/>
                <a:ea typeface="迷你简康体" pitchFamily="65" charset="-122"/>
              </a:rPr>
              <a:t>6</a:t>
            </a:r>
            <a:r>
              <a:rPr lang="zh-CN" altLang="zh-CN" dirty="0">
                <a:latin typeface="迷你简康体" pitchFamily="65" charset="-122"/>
                <a:ea typeface="迷你简康体" pitchFamily="65" charset="-122"/>
              </a:rPr>
              <a:t>月</a:t>
            </a:r>
            <a:r>
              <a:rPr lang="en-US" altLang="zh-CN" dirty="0">
                <a:latin typeface="迷你简康体" pitchFamily="65" charset="-122"/>
                <a:ea typeface="迷你简康体" pitchFamily="65" charset="-122"/>
              </a:rPr>
              <a:t>1</a:t>
            </a:r>
            <a:r>
              <a:rPr lang="zh-CN" altLang="zh-CN" dirty="0">
                <a:latin typeface="迷你简康体" pitchFamily="65" charset="-122"/>
                <a:ea typeface="迷你简康体" pitchFamily="65" charset="-122"/>
              </a:rPr>
              <a:t>日起正式施行。</a:t>
            </a:r>
          </a:p>
          <a:p>
            <a:r>
              <a:rPr lang="en-US" altLang="zh-CN" dirty="0" err="1">
                <a:latin typeface="迷你简康体" pitchFamily="65" charset="-122"/>
                <a:ea typeface="迷你简康体" pitchFamily="65" charset="-122"/>
              </a:rPr>
              <a:t>北京</a:t>
            </a:r>
            <a:r>
              <a:rPr lang="zh-CN" altLang="zh-CN" dirty="0">
                <a:latin typeface="迷你简康体" pitchFamily="65" charset="-122"/>
                <a:ea typeface="迷你简康体" pitchFamily="65" charset="-122"/>
              </a:rPr>
              <a:t>控烟条例规定公共场所、工作场所室内环境、室外排队等场合禁止吸烟，违者将被罚最高</a:t>
            </a:r>
            <a:r>
              <a:rPr lang="en-US" altLang="zh-CN" dirty="0">
                <a:latin typeface="迷你简康体" pitchFamily="65" charset="-122"/>
                <a:ea typeface="迷你简康体" pitchFamily="65" charset="-122"/>
              </a:rPr>
              <a:t>200</a:t>
            </a:r>
            <a:r>
              <a:rPr lang="zh-CN" altLang="zh-CN" dirty="0">
                <a:latin typeface="迷你简康体" pitchFamily="65" charset="-122"/>
                <a:ea typeface="迷你简康体" pitchFamily="65" charset="-122"/>
              </a:rPr>
              <a:t>元。全市设立统一举报电话</a:t>
            </a:r>
            <a:r>
              <a:rPr lang="en-US" altLang="zh-CN" dirty="0">
                <a:latin typeface="迷你简康体" pitchFamily="65" charset="-122"/>
                <a:ea typeface="迷你简康体" pitchFamily="65" charset="-122"/>
              </a:rPr>
              <a:t>12320</a:t>
            </a:r>
            <a:r>
              <a:rPr lang="zh-CN" altLang="zh-CN" dirty="0">
                <a:latin typeface="迷你简康体" pitchFamily="65" charset="-122"/>
                <a:ea typeface="迷你简康体" pitchFamily="65" charset="-122"/>
              </a:rPr>
              <a:t>。</a:t>
            </a:r>
          </a:p>
          <a:p>
            <a:r>
              <a:rPr lang="zh-CN" altLang="zh-CN" dirty="0">
                <a:latin typeface="迷你简康体" pitchFamily="65" charset="-122"/>
                <a:ea typeface="迷你简康体" pitchFamily="65" charset="-122"/>
              </a:rPr>
              <a:t>这是国内与世界卫生组织制定的《</a:t>
            </a:r>
            <a:r>
              <a:rPr lang="en-US" altLang="zh-CN" dirty="0" err="1">
                <a:latin typeface="迷你简康体" pitchFamily="65" charset="-122"/>
                <a:ea typeface="迷你简康体" pitchFamily="65" charset="-122"/>
              </a:rPr>
              <a:t>烟草</a:t>
            </a:r>
            <a:r>
              <a:rPr lang="zh-CN" altLang="zh-CN" dirty="0">
                <a:latin typeface="迷你简康体" pitchFamily="65" charset="-122"/>
                <a:ea typeface="迷你简康体" pitchFamily="65" charset="-122"/>
              </a:rPr>
              <a:t>控制框架公约》最为接轨的一部地方性法规。</a:t>
            </a:r>
          </a:p>
        </p:txBody>
      </p:sp>
      <p:pic>
        <p:nvPicPr>
          <p:cNvPr id="15" name="图片 14" descr="01b001_副本2.png"/>
          <p:cNvPicPr>
            <a:picLocks noChangeAspect="1"/>
          </p:cNvPicPr>
          <p:nvPr/>
        </p:nvPicPr>
        <p:blipFill>
          <a:blip r:embed="rId6" cstate="print"/>
          <a:srcRect l="5669" r="13073" b="41855"/>
          <a:stretch>
            <a:fillRect/>
          </a:stretch>
        </p:blipFill>
        <p:spPr>
          <a:xfrm>
            <a:off x="0" y="-94059"/>
            <a:ext cx="1691680" cy="185804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596336" y="26064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524328" y="18864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迷你简粗倩" pitchFamily="65" charset="-122"/>
                <a:ea typeface="迷你简粗倩" pitchFamily="65" charset="-122"/>
              </a:rPr>
              <a:t>华嘉卫生室    </a:t>
            </a:r>
            <a:endParaRPr lang="en-US" altLang="zh-CN" dirty="0" smtClean="0">
              <a:latin typeface="迷你简粗倩" pitchFamily="65" charset="-122"/>
              <a:ea typeface="迷你简粗倩" pitchFamily="65" charset="-122"/>
            </a:endParaRPr>
          </a:p>
          <a:p>
            <a:r>
              <a:rPr lang="en-US" altLang="zh-CN" dirty="0" smtClean="0">
                <a:latin typeface="迷你简粗倩" pitchFamily="65" charset="-122"/>
                <a:ea typeface="迷你简粗倩" pitchFamily="65" charset="-122"/>
              </a:rPr>
              <a:t> </a:t>
            </a:r>
            <a:r>
              <a:rPr lang="en-US" altLang="zh-CN" dirty="0" smtClean="0">
                <a:latin typeface="迷你简粗倩" pitchFamily="65" charset="-122"/>
                <a:ea typeface="迷你简粗倩" pitchFamily="65" charset="-122"/>
              </a:rPr>
              <a:t>   </a:t>
            </a:r>
            <a:r>
              <a:rPr lang="zh-CN" altLang="en-US" dirty="0" smtClean="0">
                <a:latin typeface="迷你简粗倩" pitchFamily="65" charset="-122"/>
                <a:ea typeface="迷你简粗倩" pitchFamily="65" charset="-122"/>
              </a:rPr>
              <a:t>五月刊</a:t>
            </a:r>
            <a:endParaRPr lang="zh-CN" altLang="en-US" dirty="0">
              <a:latin typeface="迷你简粗倩" pitchFamily="65" charset="-122"/>
              <a:ea typeface="迷你简粗倩" pitchFamily="65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2413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322</Words>
  <Application>Microsoft Office PowerPoint</Application>
  <PresentationFormat>全屏显示(4:3)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think</dc:creator>
  <cp:lastModifiedBy>Administrator</cp:lastModifiedBy>
  <cp:revision>22</cp:revision>
  <dcterms:created xsi:type="dcterms:W3CDTF">2017-05-03T02:31:06Z</dcterms:created>
  <dcterms:modified xsi:type="dcterms:W3CDTF">2017-05-04T00:46:18Z</dcterms:modified>
</cp:coreProperties>
</file>